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2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3D26B-DFC2-4248-8ED0-AD3E108CBDD7}" type="datetime1">
              <a:rPr lang="en-US" smtClean="0"/>
              <a:pPr/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C003-38E8-486A-9BFD-47E55D87241C}" type="datetime1">
              <a:rPr lang="en-US" smtClean="0"/>
              <a:pPr/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9EAA3-934B-41DB-B3B1-806F4BE5CC37}" type="datetime1">
              <a:rPr lang="en-US" smtClean="0"/>
              <a:pPr/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7F932-D99A-4087-BFB1-EA42FAFC8D2C}" type="datetime1">
              <a:rPr lang="en-US" smtClean="0"/>
              <a:pPr/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6367-2F2B-4F6E-ACF4-15FA13738E10}" type="datetime1">
              <a:rPr lang="en-US" smtClean="0"/>
              <a:pPr/>
              <a:t>5/1/14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23C92-45F4-4C30-810D-4886C1BA69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498D-21C7-408B-8EF5-5B55DEF0BFD5}" type="datetime1">
              <a:rPr lang="en-US" smtClean="0"/>
              <a:pPr/>
              <a:t>5/1/14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B246E-8FD1-42FF-94A4-E4133095C37A}" type="datetime1">
              <a:rPr lang="en-US" smtClean="0"/>
              <a:pPr/>
              <a:t>5/1/14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939D4-B818-4372-B1EE-7CB6D5BBC74A}" type="datetime1">
              <a:rPr lang="en-US" smtClean="0"/>
              <a:pPr/>
              <a:t>5/1/14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E438-4D0D-4834-B658-A90420491D98}" type="datetime1">
              <a:rPr lang="en-US" smtClean="0"/>
              <a:pPr/>
              <a:t>5/1/14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8ADFA-7142-4015-85E6-1712F15FA709}" type="datetime1">
              <a:rPr lang="en-US" smtClean="0"/>
              <a:pPr/>
              <a:t>5/1/14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81E0-D653-4D78-A48F-41D80498BC7E}" type="datetime1">
              <a:rPr lang="en-US" smtClean="0"/>
              <a:pPr/>
              <a:t>5/1/14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8B3AFFF1-9C47-49F0-AE12-AF188F3F4E82}" type="datetime1">
              <a:rPr lang="en-US" smtClean="0"/>
              <a:pPr/>
              <a:t>5/1/14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YDMGfJ2VVs4&amp;list=UU1MN7rBkZ0-q_ZJTOD1Ea-Q&amp;index=14" TargetMode="External"/><Relationship Id="rId3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We may look. But do we see?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Ways of seeing</a:t>
            </a:r>
          </a:p>
        </p:txBody>
      </p:sp>
      <p:pic>
        <p:nvPicPr>
          <p:cNvPr id="4" name="Picture 3" descr="lecturebyros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73" y="4680604"/>
            <a:ext cx="2773240" cy="19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8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As photographers we not only have to abstract reality.</a:t>
            </a:r>
          </a:p>
          <a:p>
            <a:r>
              <a:rPr lang="en-US"/>
              <a:t>We also have to put it in a frame, one direction, with boundaries, a slice of life.</a:t>
            </a:r>
          </a:p>
          <a:p>
            <a:r>
              <a:rPr lang="en-US"/>
              <a:t>The boundaries change relationships in the scene, an instant frozen in time.</a:t>
            </a:r>
          </a:p>
          <a:p>
            <a:endParaRPr lang="en-US"/>
          </a:p>
        </p:txBody>
      </p:sp>
      <p:pic>
        <p:nvPicPr>
          <p:cNvPr id="4" name="Picture 3" descr="grandmarai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75" y="3047048"/>
            <a:ext cx="4918735" cy="31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54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Freezing a moment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The idea of freezing a moment in time can help us sometimes, as photographers.</a:t>
            </a:r>
          </a:p>
          <a:p>
            <a:r>
              <a:rPr lang="en-US"/>
              <a:t>It can make the relationships and juxtapositions of an image seem to have more meaning than we would have felt in the fleeting moment.</a:t>
            </a:r>
          </a:p>
        </p:txBody>
      </p:sp>
      <p:pic>
        <p:nvPicPr>
          <p:cNvPr id="4" name="Picture 3" descr="indiafamil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863" y="2902595"/>
            <a:ext cx="5595533" cy="356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21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fleeting moment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Sometimes this works. Sometimes it doesn’t.</a:t>
            </a:r>
          </a:p>
          <a:p>
            <a:r>
              <a:rPr lang="en-US"/>
              <a:t>The key, then, to taking better photos is to look at reality in a different way from the way we saw it in the past.</a:t>
            </a:r>
          </a:p>
          <a:p>
            <a:r>
              <a:rPr lang="en-US"/>
              <a:t>That is, as photographers say, </a:t>
            </a:r>
            <a:r>
              <a:rPr lang="en-US" b="1"/>
              <a:t>learn to see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5204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We do this when we consider light. </a:t>
            </a:r>
          </a:p>
          <a:p>
            <a:r>
              <a:rPr lang="en-US"/>
              <a:t>Most people don’t notice quality or direction of light.</a:t>
            </a:r>
          </a:p>
          <a:p>
            <a:r>
              <a:rPr lang="en-US"/>
              <a:t>Photographers, however, tend to instinctively analyze light where ever they go.</a:t>
            </a:r>
          </a:p>
        </p:txBody>
      </p:sp>
      <p:pic>
        <p:nvPicPr>
          <p:cNvPr id="4" name="Picture 3" descr="mumbaibeac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71" y="3042855"/>
            <a:ext cx="4106003" cy="341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14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beyond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Once we understand the basics of light, we can go on to consider other aspects of a scene.</a:t>
            </a:r>
          </a:p>
          <a:p>
            <a:r>
              <a:rPr lang="en-US"/>
              <a:t>How do we make choices?</a:t>
            </a:r>
          </a:p>
          <a:p>
            <a:r>
              <a:rPr lang="en-US"/>
              <a:t>To begin with, try to visualize yourself as the photographer of other images you like. Why did the photographer choose what she did? Why did he leave out what he did?</a:t>
            </a:r>
          </a:p>
        </p:txBody>
      </p:sp>
    </p:spTree>
    <p:extLst>
      <p:ext uri="{BB962C8B-B14F-4D97-AF65-F5344CB8AC3E}">
        <p14:creationId xmlns:p14="http://schemas.microsoft.com/office/powerpoint/2010/main" val="244200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197683" cy="4114800"/>
          </a:xfrm>
        </p:spPr>
        <p:txBody>
          <a:bodyPr/>
          <a:lstStyle/>
          <a:p>
            <a:r>
              <a:rPr lang="en-US"/>
              <a:t>You can also use the visualizing process for making your own images.</a:t>
            </a:r>
          </a:p>
          <a:p>
            <a:r>
              <a:rPr lang="en-US"/>
              <a:t>Visualize the scene in your viewfinder as if it were transferred to a two-dimensional surface, such as a piece of paper or screen.</a:t>
            </a:r>
          </a:p>
          <a:p>
            <a:r>
              <a:rPr lang="en-US"/>
              <a:t>Consider the image both in color and abstracted into black and white—where you have no color to distract, only line, shape and tone.</a:t>
            </a:r>
          </a:p>
        </p:txBody>
      </p:sp>
      <p:pic>
        <p:nvPicPr>
          <p:cNvPr id="4" name="Picture 3" descr="huggingblackandwhi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09" y="1600200"/>
            <a:ext cx="3586791" cy="45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9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to show?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Consider what to show, and what to leave out, of your frame. </a:t>
            </a:r>
          </a:p>
          <a:p>
            <a:r>
              <a:rPr lang="en-US"/>
              <a:t>We talked about long shots, medium shots, close-ups. But what part of each?</a:t>
            </a:r>
          </a:p>
          <a:p>
            <a:r>
              <a:rPr lang="en-US"/>
              <a:t>Often you can include less than you think—move in close.</a:t>
            </a:r>
          </a:p>
          <a:p>
            <a:r>
              <a:rPr lang="en-US"/>
              <a:t>Try to find a particular aspect that makes the picture interesting, that defines the scene.</a:t>
            </a:r>
          </a:p>
          <a:p>
            <a:r>
              <a:rPr lang="en-US"/>
              <a:t>Photo of a whole person? Or just an interesting expression?</a:t>
            </a:r>
          </a:p>
          <a:p>
            <a:r>
              <a:rPr lang="en-US"/>
              <a:t>Perhaps just a detail: peeling paint, worn cloths, rough wood. Fine a part that seems to define the whole.</a:t>
            </a:r>
          </a:p>
        </p:txBody>
      </p:sp>
      <p:pic>
        <p:nvPicPr>
          <p:cNvPr id="4" name="Picture 3" descr="Japandetai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409" y="4041947"/>
            <a:ext cx="4173199" cy="26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19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photo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Before shooting it’s helpful to decide what you really want to emphasize in a photo.</a:t>
            </a:r>
          </a:p>
          <a:p>
            <a:r>
              <a:rPr lang="en-US"/>
              <a:t>Why are you taking this photo? What is really important?</a:t>
            </a:r>
          </a:p>
          <a:p>
            <a:r>
              <a:rPr lang="en-US"/>
              <a:t>Look at the edges of a frame. Are you cutting off things you want to keep?</a:t>
            </a:r>
          </a:p>
          <a:p>
            <a:r>
              <a:rPr lang="en-US"/>
              <a:t>Use your viewfinder to isolate parts of a scene, to determine what you want to emphasize.</a:t>
            </a:r>
          </a:p>
          <a:p>
            <a:r>
              <a:rPr lang="en-US"/>
              <a:t>Note that a photographer starts with everything and subtracts. An artist starts with nothing and adds.</a:t>
            </a:r>
          </a:p>
          <a:p>
            <a:r>
              <a:rPr lang="en-US"/>
              <a:t>Photographers can’t control a scene the way artists can.</a:t>
            </a:r>
          </a:p>
        </p:txBody>
      </p:sp>
    </p:spTree>
    <p:extLst>
      <p:ext uri="{BB962C8B-B14F-4D97-AF65-F5344CB8AC3E}">
        <p14:creationId xmlns:p14="http://schemas.microsoft.com/office/powerpoint/2010/main" val="3078469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Aspect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008148" y="1600200"/>
            <a:ext cx="4526252" cy="4114800"/>
          </a:xfrm>
        </p:spPr>
        <p:txBody>
          <a:bodyPr/>
          <a:lstStyle/>
          <a:p>
            <a:r>
              <a:rPr lang="en-US"/>
              <a:t>Horizontal or vertical? </a:t>
            </a:r>
          </a:p>
          <a:p>
            <a:r>
              <a:rPr lang="en-US"/>
              <a:t>People tend to begin with mostly horizontals. But sometimes this adds nothing but empty space. </a:t>
            </a:r>
          </a:p>
          <a:p>
            <a:r>
              <a:rPr lang="en-US"/>
              <a:t>A vertical subject needs a vertical format. Turn your camera to shoot verticals!</a:t>
            </a:r>
          </a:p>
        </p:txBody>
      </p:sp>
      <p:pic>
        <p:nvPicPr>
          <p:cNvPr id="4" name="Picture 3" descr="madagascarvertic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9" y="1600200"/>
            <a:ext cx="3269849" cy="490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5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It’s so easy to forget the background, not notice it, because our eyes are able to isolate the background from the center of interest.</a:t>
            </a:r>
          </a:p>
          <a:p>
            <a:pPr marL="0" indent="0">
              <a:buNone/>
            </a:pPr>
            <a:r>
              <a:rPr lang="en-US"/>
              <a:t>What if the background is distracting, adds nothing?</a:t>
            </a:r>
          </a:p>
          <a:p>
            <a:r>
              <a:rPr lang="en-US"/>
              <a:t>Try to move to eliminate the distraction.</a:t>
            </a:r>
          </a:p>
          <a:p>
            <a:r>
              <a:rPr lang="en-US"/>
              <a:t>Use a shallow depth of field to make it less obtrusive.</a:t>
            </a:r>
          </a:p>
        </p:txBody>
      </p:sp>
      <p:pic>
        <p:nvPicPr>
          <p:cNvPr id="4" name="Picture 3" descr="venus1Pari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63" y="3624968"/>
            <a:ext cx="1986712" cy="2980068"/>
          </a:xfrm>
          <a:prstGeom prst="rect">
            <a:avLst/>
          </a:prstGeom>
        </p:spPr>
      </p:pic>
      <p:pic>
        <p:nvPicPr>
          <p:cNvPr id="5" name="Picture 4" descr="venus2pari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88" y="3624968"/>
            <a:ext cx="1986712" cy="298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46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art of seeing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Most of us have the wonderful gift of sight.</a:t>
            </a:r>
          </a:p>
          <a:p>
            <a:r>
              <a:rPr lang="en-US"/>
              <a:t>But not many of us truly look.</a:t>
            </a:r>
          </a:p>
          <a:p>
            <a:r>
              <a:rPr lang="en-US"/>
              <a:t>We move through our busy lives, taking for granted the visual world around us.</a:t>
            </a:r>
          </a:p>
        </p:txBody>
      </p:sp>
      <p:pic>
        <p:nvPicPr>
          <p:cNvPr id="4" name="Picture 3" descr="stillwatergrou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232" y="2985698"/>
            <a:ext cx="4905340" cy="35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8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Isolating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We can’t control images in mass media photography the way painters can.</a:t>
            </a:r>
          </a:p>
          <a:p>
            <a:r>
              <a:rPr lang="en-US"/>
              <a:t>We have to grab them quickly. </a:t>
            </a:r>
          </a:p>
          <a:p>
            <a:r>
              <a:rPr lang="en-US"/>
              <a:t>An interesting approach to this is knowing the eye is attracted to isolated dots, spots, or objects. These make strong centers of interest.</a:t>
            </a:r>
          </a:p>
        </p:txBody>
      </p:sp>
      <p:pic>
        <p:nvPicPr>
          <p:cNvPr id="4" name="Picture 3" descr="fishingmadagasca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512" y="3214843"/>
            <a:ext cx="4630930" cy="349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42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Associations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91546" y="1600200"/>
            <a:ext cx="5942853" cy="4114800"/>
          </a:xfrm>
        </p:spPr>
        <p:txBody>
          <a:bodyPr/>
          <a:lstStyle/>
          <a:p>
            <a:r>
              <a:rPr lang="en-US"/>
              <a:t>When dots or spots are close to each other, we tend to associate them psychologically—even if they may actually have nothing to do with each other. </a:t>
            </a:r>
          </a:p>
          <a:p>
            <a:r>
              <a:rPr lang="en-US"/>
              <a:t>In Gestalt psychology this is the principle of proximity.</a:t>
            </a:r>
          </a:p>
        </p:txBody>
      </p:sp>
      <p:pic>
        <p:nvPicPr>
          <p:cNvPr id="4" name="Picture 3" descr="tatemodernlond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706038"/>
            <a:ext cx="1981947" cy="47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12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Emphasis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Photographers are challenged trying to emphasize interesting parts of a photo, while de-emphasizing other parts. </a:t>
            </a:r>
          </a:p>
          <a:p>
            <a:r>
              <a:rPr lang="en-US"/>
              <a:t>In an actual scene, with so many objects demanding equal attention, how do we indicate what a viewer should look at first?</a:t>
            </a:r>
          </a:p>
        </p:txBody>
      </p:sp>
    </p:spTree>
    <p:extLst>
      <p:ext uri="{BB962C8B-B14F-4D97-AF65-F5344CB8AC3E}">
        <p14:creationId xmlns:p14="http://schemas.microsoft.com/office/powerpoint/2010/main" val="2800029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Emphasis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Contrast can help emphasize. Put the subject in a background that will make it stand out.</a:t>
            </a:r>
          </a:p>
          <a:p>
            <a:r>
              <a:rPr lang="en-US"/>
              <a:t>Contrast can be made with isolation, color, size, or what’s most in focus.</a:t>
            </a:r>
          </a:p>
        </p:txBody>
      </p:sp>
      <p:pic>
        <p:nvPicPr>
          <p:cNvPr id="4" name="Picture 3" descr="themescontras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78" y="2632731"/>
            <a:ext cx="5889456" cy="39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83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404994" y="1600200"/>
            <a:ext cx="4129406" cy="4114800"/>
          </a:xfrm>
        </p:spPr>
        <p:txBody>
          <a:bodyPr/>
          <a:lstStyle/>
          <a:p>
            <a:r>
              <a:rPr lang="en-US"/>
              <a:t>We balance a scene dynamically, not symmetrically.</a:t>
            </a:r>
          </a:p>
          <a:p>
            <a:pPr marL="0" indent="0">
              <a:buNone/>
            </a:pPr>
            <a:r>
              <a:rPr lang="en-US"/>
              <a:t>Balance in a photo is a feeling. Some ideas:</a:t>
            </a:r>
          </a:p>
          <a:p>
            <a:r>
              <a:rPr lang="en-US"/>
              <a:t>Dark is visually heavier than light.</a:t>
            </a:r>
          </a:p>
          <a:p>
            <a:r>
              <a:rPr lang="en-US"/>
              <a:t>Large is heavier than small.</a:t>
            </a:r>
          </a:p>
          <a:p>
            <a:r>
              <a:rPr lang="en-US"/>
              <a:t>Object at the edge has more visual weight than object at the center.</a:t>
            </a:r>
          </a:p>
          <a:p>
            <a:r>
              <a:rPr lang="en-US"/>
              <a:t>A picture tends to feel top-heavy without more visual weight at the bottom.</a:t>
            </a:r>
          </a:p>
        </p:txBody>
      </p:sp>
      <p:pic>
        <p:nvPicPr>
          <p:cNvPr id="4" name="Picture 3" descr="newyorkbalan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98" y="1732290"/>
            <a:ext cx="4134596" cy="32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74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Balance in your viewfinder is a feeling.</a:t>
            </a:r>
          </a:p>
          <a:p>
            <a:r>
              <a:rPr lang="en-US"/>
              <a:t>If the view doesn’t feel right, try moving. Even a slight change may feel more balanced.</a:t>
            </a:r>
          </a:p>
          <a:p>
            <a:r>
              <a:rPr lang="en-US"/>
              <a:t>But balance should not emphasize perfect symmetry. Tension makes the photo more interesting.</a:t>
            </a:r>
          </a:p>
          <a:p>
            <a:r>
              <a:rPr lang="en-US"/>
              <a:t>The “rule of thirds” is designed to build tension, dynamic balance into a photo.</a:t>
            </a:r>
          </a:p>
        </p:txBody>
      </p:sp>
    </p:spTree>
    <p:extLst>
      <p:ext uri="{BB962C8B-B14F-4D97-AF65-F5344CB8AC3E}">
        <p14:creationId xmlns:p14="http://schemas.microsoft.com/office/powerpoint/2010/main" val="624730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Sharpness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People tend to be attracted first to the sharpest thing in a photo.</a:t>
            </a:r>
          </a:p>
          <a:p>
            <a:r>
              <a:rPr lang="en-US"/>
              <a:t>If everything is sharp, then everything appears to have the same value.</a:t>
            </a:r>
          </a:p>
          <a:p>
            <a:r>
              <a:rPr lang="en-US"/>
              <a:t>Emphasis can be gained by making one thing sharper than the rest.</a:t>
            </a:r>
          </a:p>
          <a:p>
            <a:r>
              <a:rPr lang="en-US"/>
              <a:t>Selective blur can give a feeling of speed or action, particularly in sports pictures.</a:t>
            </a:r>
          </a:p>
        </p:txBody>
      </p:sp>
      <p:pic>
        <p:nvPicPr>
          <p:cNvPr id="4" name="Picture 3" descr="depthoffield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61" y="3265838"/>
            <a:ext cx="2269323" cy="2087880"/>
          </a:xfrm>
          <a:prstGeom prst="rect">
            <a:avLst/>
          </a:prstGeom>
        </p:spPr>
      </p:pic>
      <p:pic>
        <p:nvPicPr>
          <p:cNvPr id="5" name="Picture 4" descr="blu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65838"/>
            <a:ext cx="3921760" cy="244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99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Intentional blur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You can blur parts of a scene on purpose, although something needs to be in focus. One trick is to use flash with a slow shutter speed.</a:t>
            </a:r>
          </a:p>
        </p:txBody>
      </p:sp>
      <p:pic>
        <p:nvPicPr>
          <p:cNvPr id="4" name="Picture 3" descr="disneyblu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87" y="2341114"/>
            <a:ext cx="3956140" cy="337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93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Tonal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Look for interesting relationships between dark and light areas of a scene, or colors.</a:t>
            </a:r>
          </a:p>
          <a:p>
            <a:r>
              <a:rPr lang="en-US"/>
              <a:t>Try squinting into a viewfinder. This will encourage you to see less detail, and more a feeling of tonal relationships and patterns.</a:t>
            </a:r>
          </a:p>
        </p:txBody>
      </p:sp>
      <p:pic>
        <p:nvPicPr>
          <p:cNvPr id="4" name="Picture 3" descr="patter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20" y="2919861"/>
            <a:ext cx="3337560" cy="258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58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Rim 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Back lighting or rim lighting adds depth to a scene. Avoid flat sunlight.</a:t>
            </a:r>
          </a:p>
        </p:txBody>
      </p:sp>
      <p:pic>
        <p:nvPicPr>
          <p:cNvPr id="4" name="Picture 3" descr="backlight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60" y="2194560"/>
            <a:ext cx="1918900" cy="331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2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Shapes, patterns and colors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671135" cy="4114800"/>
          </a:xfrm>
        </p:spPr>
        <p:txBody>
          <a:bodyPr/>
          <a:lstStyle/>
          <a:p>
            <a:r>
              <a:rPr lang="en-US"/>
              <a:t>Our world is filled with shapes, patterns, colors, textures and lights. But we don’t normally notice. </a:t>
            </a:r>
          </a:p>
        </p:txBody>
      </p:sp>
      <p:pic>
        <p:nvPicPr>
          <p:cNvPr id="4" name="Picture 3" descr="canterbur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35" y="1600200"/>
            <a:ext cx="3253665" cy="48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37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Look for interesting shadows. </a:t>
            </a:r>
          </a:p>
          <a:p>
            <a:r>
              <a:rPr lang="en-US"/>
              <a:t>Shadows have more visual weight, and so suggest dramatic contrasts.</a:t>
            </a:r>
          </a:p>
          <a:p>
            <a:r>
              <a:rPr lang="en-US"/>
              <a:t>This is why it’s more interesting to take pictures in the early morning or late afternoon. Shadows are longer.</a:t>
            </a:r>
          </a:p>
        </p:txBody>
      </p:sp>
      <p:pic>
        <p:nvPicPr>
          <p:cNvPr id="4" name="Picture 3" descr="shadow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80" y="2895600"/>
            <a:ext cx="3192780" cy="269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12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video of ways to see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Here in video form we can study </a:t>
            </a:r>
            <a:r>
              <a:rPr lang="en-US">
                <a:hlinkClick r:id="rId2"/>
              </a:rPr>
              <a:t>more ways to see.</a:t>
            </a:r>
            <a:r>
              <a:rPr lang="en-US"/>
              <a:t> </a:t>
            </a:r>
            <a:r>
              <a:rPr lang="en-US" sz="1200"/>
              <a:t>http://www.youtube.com/watch?v=YDMGfJ2VVs4&amp;list=UU1MN7rBkZ0-q_ZJTOD1Ea-Q&amp;index=14</a:t>
            </a:r>
          </a:p>
        </p:txBody>
      </p:sp>
      <p:pic>
        <p:nvPicPr>
          <p:cNvPr id="4" name="Picture 3" descr="waystoseevide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0" y="2352041"/>
            <a:ext cx="4982739" cy="26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51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make-up world of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When we draw, paint, or take a photo, we create a world in an image. </a:t>
            </a:r>
          </a:p>
          <a:p>
            <a:r>
              <a:rPr lang="en-US"/>
              <a:t>We create an abstraction of our physical world.</a:t>
            </a:r>
          </a:p>
          <a:p>
            <a:r>
              <a:rPr lang="en-US"/>
              <a:t>When we do this, we are forced to take a closer look at the details around us.</a:t>
            </a:r>
          </a:p>
          <a:p>
            <a:r>
              <a:rPr lang="en-US"/>
              <a:t>We realize how many complex things go together to create our physical world, and how difficult that is to portray in art and photography.</a:t>
            </a:r>
          </a:p>
        </p:txBody>
      </p:sp>
    </p:spTree>
    <p:extLst>
      <p:ext uri="{BB962C8B-B14F-4D97-AF65-F5344CB8AC3E}">
        <p14:creationId xmlns:p14="http://schemas.microsoft.com/office/powerpoint/2010/main" val="219105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Gestalt research has shown people do not look at the physical world in discrete ways.</a:t>
            </a:r>
          </a:p>
          <a:p>
            <a:r>
              <a:rPr lang="en-US"/>
              <a:t>In other words, we don’t look at single objects or parts, put them together in our minds, and come up with a view, like adding a sum of numbers.</a:t>
            </a:r>
          </a:p>
          <a:p>
            <a:r>
              <a:rPr lang="en-US"/>
              <a:t>Instead, we see everything all at once, as a whole.</a:t>
            </a:r>
          </a:p>
        </p:txBody>
      </p:sp>
    </p:spTree>
    <p:extLst>
      <p:ext uri="{BB962C8B-B14F-4D97-AF65-F5344CB8AC3E}">
        <p14:creationId xmlns:p14="http://schemas.microsoft.com/office/powerpoint/2010/main" val="3265750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see a tree?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977819" cy="4114800"/>
          </a:xfrm>
        </p:spPr>
        <p:txBody>
          <a:bodyPr/>
          <a:lstStyle/>
          <a:p>
            <a:r>
              <a:rPr lang="en-US"/>
              <a:t>How do we determine, for example, something as basic as a tree?</a:t>
            </a:r>
          </a:p>
          <a:p>
            <a:r>
              <a:rPr lang="en-US"/>
              <a:t>Do I look out the window to see a brown, basically cylindrical, vertical shape, with lines radiating from the top, and attached to that, green, vaguely circular shapes?</a:t>
            </a:r>
          </a:p>
          <a:p>
            <a:r>
              <a:rPr lang="en-US"/>
              <a:t>Of course not. I don’t begin by putting together the pieces. I see a tree!</a:t>
            </a:r>
          </a:p>
          <a:p>
            <a:r>
              <a:rPr lang="en-US"/>
              <a:t>So the impression of complex shapes coming together is not perceived that way.</a:t>
            </a:r>
          </a:p>
        </p:txBody>
      </p:sp>
      <p:pic>
        <p:nvPicPr>
          <p:cNvPr id="4" name="Picture 3" descr="bigbe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419" y="1661088"/>
            <a:ext cx="1946981" cy="405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Abstraction of reality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Learning to draw or paint, however, requires us to learn all over again how to see.</a:t>
            </a:r>
          </a:p>
          <a:p>
            <a:r>
              <a:rPr lang="en-US"/>
              <a:t>We must turn complex reality into a simpler image—because it is impossible to reproduce the entire reality.</a:t>
            </a:r>
          </a:p>
          <a:p>
            <a:r>
              <a:rPr lang="en-US"/>
              <a:t>So in art you look at line, shape, texture, color—the elements of the world of art—to analyze your image in a new way.</a:t>
            </a:r>
          </a:p>
          <a:p>
            <a:r>
              <a:rPr lang="en-US"/>
              <a:t>People new to making art from life quickly realize how difficult this is.</a:t>
            </a:r>
          </a:p>
        </p:txBody>
      </p:sp>
      <p:pic>
        <p:nvPicPr>
          <p:cNvPr id="4" name="Picture 3" descr="sculpturelond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854" y="3737631"/>
            <a:ext cx="5792280" cy="29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7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the real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10813" y="1600200"/>
            <a:ext cx="4517166" cy="4114800"/>
          </a:xfrm>
        </p:spPr>
        <p:txBody>
          <a:bodyPr/>
          <a:lstStyle/>
          <a:p>
            <a:r>
              <a:rPr lang="en-US"/>
              <a:t>We realize, then, that art in any form—painting, sculpture, photography—is not reality as we see it. It is an abstraction.</a:t>
            </a:r>
          </a:p>
          <a:p>
            <a:r>
              <a:rPr lang="en-US"/>
              <a:t>That is, we take a three-dimensional event that is happening, changing, moving in time. We freeze it into a two-dimensional world, usually, and on a piece of paper or screen.</a:t>
            </a:r>
          </a:p>
          <a:p>
            <a:r>
              <a:rPr lang="en-US"/>
              <a:t>For photographers, often that frozen world also will be in black and white, and so further abstracted from reality. </a:t>
            </a:r>
          </a:p>
        </p:txBody>
      </p:sp>
      <p:pic>
        <p:nvPicPr>
          <p:cNvPr id="4" name="Picture 3" descr="cairoB&amp;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79" y="1600200"/>
            <a:ext cx="3306421" cy="485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38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translation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When we are at an event, or looking at a scene, how we react to that is not what ends up on paper or Web.</a:t>
            </a:r>
          </a:p>
          <a:p>
            <a:r>
              <a:rPr lang="en-US"/>
              <a:t>Instead, it’s a translation of what we saw and felt into a new environment.</a:t>
            </a:r>
          </a:p>
          <a:p>
            <a:r>
              <a:rPr lang="en-US"/>
              <a:t>This is why for many of us the photo so often disappoints. It doesn’t seem to translate what we saw or felt.</a:t>
            </a:r>
          </a:p>
          <a:p>
            <a:r>
              <a:rPr lang="en-US"/>
              <a:t>It is difficult to translate reality into a photography. And that’s the art of seeing.</a:t>
            </a:r>
          </a:p>
          <a:p>
            <a:endParaRPr lang="en-US"/>
          </a:p>
        </p:txBody>
      </p:sp>
      <p:pic>
        <p:nvPicPr>
          <p:cNvPr id="4" name="Picture 3" descr="egyptsailbo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90" y="3748696"/>
            <a:ext cx="1586484" cy="263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53868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240</TotalTime>
  <Words>1709</Words>
  <Application>Microsoft Macintosh PowerPoint</Application>
  <PresentationFormat>On-screen Show (4:3)</PresentationFormat>
  <Paragraphs>125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Horizon</vt:lpstr>
      <vt:lpstr>Ways of seeing</vt:lpstr>
      <vt:lpstr>The art of seeing</vt:lpstr>
      <vt:lpstr>Shapes, patterns and colors</vt:lpstr>
      <vt:lpstr>Our make-up world of images</vt:lpstr>
      <vt:lpstr>Visual research</vt:lpstr>
      <vt:lpstr>How do we see a tree?</vt:lpstr>
      <vt:lpstr>Abstraction of reality</vt:lpstr>
      <vt:lpstr>Not the real world</vt:lpstr>
      <vt:lpstr>A translation</vt:lpstr>
      <vt:lpstr>A frame</vt:lpstr>
      <vt:lpstr>Freezing a moment</vt:lpstr>
      <vt:lpstr>The fleeting moment</vt:lpstr>
      <vt:lpstr>Light</vt:lpstr>
      <vt:lpstr>beyond basics</vt:lpstr>
      <vt:lpstr>Visualize</vt:lpstr>
      <vt:lpstr>What to show?</vt:lpstr>
      <vt:lpstr>What is the photo about?</vt:lpstr>
      <vt:lpstr>Aspect</vt:lpstr>
      <vt:lpstr>Background</vt:lpstr>
      <vt:lpstr>Isolating</vt:lpstr>
      <vt:lpstr>Associations</vt:lpstr>
      <vt:lpstr>Emphasis</vt:lpstr>
      <vt:lpstr>Emphasis</vt:lpstr>
      <vt:lpstr>Balance</vt:lpstr>
      <vt:lpstr>Balance</vt:lpstr>
      <vt:lpstr>Sharpness</vt:lpstr>
      <vt:lpstr>Intentional blur</vt:lpstr>
      <vt:lpstr>Tonal relationships</vt:lpstr>
      <vt:lpstr>Rim lighting</vt:lpstr>
      <vt:lpstr>Shadows</vt:lpstr>
      <vt:lpstr>A video of ways to see</vt:lpstr>
    </vt:vector>
  </TitlesOfParts>
  <Company>NDSU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Ways of seeing</dc:title>
  <dc:creator>Ross Collins</dc:creator>
  <cp:lastModifiedBy>Ross Collins</cp:lastModifiedBy>
  <cp:revision>51</cp:revision>
  <dcterms:created xsi:type="dcterms:W3CDTF">2012-03-28T16:11:46Z</dcterms:created>
  <dcterms:modified xsi:type="dcterms:W3CDTF">2014-05-01T21:20:14Z</dcterms:modified>
</cp:coreProperties>
</file>